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39" r:id="rId1"/>
  </p:sldMasterIdLst>
  <p:notesMasterIdLst>
    <p:notesMasterId r:id="rId10"/>
  </p:notesMasterIdLst>
  <p:handoutMasterIdLst>
    <p:handoutMasterId r:id="rId11"/>
  </p:handoutMasterIdLst>
  <p:sldIdLst>
    <p:sldId id="306" r:id="rId2"/>
    <p:sldId id="309" r:id="rId3"/>
    <p:sldId id="318" r:id="rId4"/>
    <p:sldId id="319" r:id="rId5"/>
    <p:sldId id="321" r:id="rId6"/>
    <p:sldId id="315" r:id="rId7"/>
    <p:sldId id="298" r:id="rId8"/>
    <p:sldId id="316" r:id="rId9"/>
  </p:sldIdLst>
  <p:sldSz cx="9144000" cy="5715000" type="screen16x1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541"/>
    <a:srgbClr val="75763E"/>
    <a:srgbClr val="9DD169"/>
    <a:srgbClr val="8DCC6E"/>
    <a:srgbClr val="93D268"/>
    <a:srgbClr val="3C506E"/>
    <a:srgbClr val="303030"/>
    <a:srgbClr val="333333"/>
    <a:srgbClr val="233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Objects="1" showGuides="1">
      <p:cViewPr varScale="1">
        <p:scale>
          <a:sx n="116" d="100"/>
          <a:sy n="116" d="100"/>
        </p:scale>
        <p:origin x="605" y="6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stiz.nrw.de\SGDO\Gruppen\Verwaltung\Verwaltung_Vorzimmer\Daten\Vorzimmerdateien\Vorzimmerverwaltung\Presse%20und%20&#214;ffentlichkeitsarbeit\Kopie%20von%20Grafik%202023_240122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Entwicklung der Eingänge, Erledigungen und durchschnittl. Bestände  
 (mit einstweiligen Rechtsschutz)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'[Kopie von Grafik 2023_240122_.xlsx]Zahlen Entwicklung'!$A$2</c:f>
              <c:strCache>
                <c:ptCount val="1"/>
                <c:pt idx="0">
                  <c:v>Eingänge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'[Kopie von Grafik 2023_240122_.xlsx]Zahlen Entwicklung'!$B$1:$M$1</c:f>
              <c:numCache>
                <c:formatCode>General</c:formatCode>
                <c:ptCount val="11"/>
                <c:pt idx="0">
                  <c:v>2005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'[Kopie von Grafik 2023_240122_.xlsx]Zahlen Entwicklung'!$B$2:$M$2</c:f>
              <c:numCache>
                <c:formatCode>General</c:formatCode>
                <c:ptCount val="11"/>
                <c:pt idx="0">
                  <c:v>15344</c:v>
                </c:pt>
                <c:pt idx="1">
                  <c:v>16990</c:v>
                </c:pt>
                <c:pt idx="2">
                  <c:v>16799</c:v>
                </c:pt>
                <c:pt idx="3">
                  <c:v>18572</c:v>
                </c:pt>
                <c:pt idx="4">
                  <c:v>18559</c:v>
                </c:pt>
                <c:pt idx="5">
                  <c:v>21926</c:v>
                </c:pt>
                <c:pt idx="6">
                  <c:v>22640</c:v>
                </c:pt>
                <c:pt idx="7">
                  <c:v>17862</c:v>
                </c:pt>
                <c:pt idx="8">
                  <c:v>16170</c:v>
                </c:pt>
                <c:pt idx="9">
                  <c:v>13339</c:v>
                </c:pt>
                <c:pt idx="10">
                  <c:v>12830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B-4809-8130-7703AFB40814}"/>
            </c:ext>
          </c:extLst>
        </c:ser>
        <c:ser>
          <c:idx val="1"/>
          <c:order val="1"/>
          <c:tx>
            <c:strRef>
              <c:f>'[Kopie von Grafik 2023_240122_.xlsx]Zahlen Entwicklung'!$A$3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'[Kopie von Grafik 2023_240122_.xlsx]Zahlen Entwicklung'!$B$1:$M$1</c:f>
              <c:numCache>
                <c:formatCode>General</c:formatCode>
                <c:ptCount val="11"/>
                <c:pt idx="0">
                  <c:v>2005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'[Kopie von Grafik 2023_240122_.xlsx]Zahlen Entwicklung'!$B$3:$M$3</c:f>
            </c:numRef>
          </c:val>
          <c:extLst>
            <c:ext xmlns:c16="http://schemas.microsoft.com/office/drawing/2014/chart" uri="{C3380CC4-5D6E-409C-BE32-E72D297353CC}">
              <c16:uniqueId val="{00000001-0F9B-4809-8130-7703AFB40814}"/>
            </c:ext>
          </c:extLst>
        </c:ser>
        <c:ser>
          <c:idx val="2"/>
          <c:order val="2"/>
          <c:tx>
            <c:strRef>
              <c:f>'[Kopie von Grafik 2023_240122_.xlsx]Zahlen Entwicklung'!$A$4</c:f>
              <c:strCache>
                <c:ptCount val="1"/>
                <c:pt idx="0">
                  <c:v>Erledigungen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'[Kopie von Grafik 2023_240122_.xlsx]Zahlen Entwicklung'!$B$1:$M$1</c:f>
              <c:numCache>
                <c:formatCode>General</c:formatCode>
                <c:ptCount val="11"/>
                <c:pt idx="0">
                  <c:v>2005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'[Kopie von Grafik 2023_240122_.xlsx]Zahlen Entwicklung'!$B$4:$M$4</c:f>
              <c:numCache>
                <c:formatCode>0</c:formatCode>
                <c:ptCount val="11"/>
                <c:pt idx="0">
                  <c:v>13863</c:v>
                </c:pt>
                <c:pt idx="1">
                  <c:v>18303</c:v>
                </c:pt>
                <c:pt idx="2">
                  <c:v>17260</c:v>
                </c:pt>
                <c:pt idx="3">
                  <c:v>17825</c:v>
                </c:pt>
                <c:pt idx="4">
                  <c:v>18224</c:v>
                </c:pt>
                <c:pt idx="5">
                  <c:v>18517</c:v>
                </c:pt>
                <c:pt idx="6">
                  <c:v>22010</c:v>
                </c:pt>
                <c:pt idx="7">
                  <c:v>18695</c:v>
                </c:pt>
                <c:pt idx="8">
                  <c:v>18695</c:v>
                </c:pt>
                <c:pt idx="9">
                  <c:v>15804</c:v>
                </c:pt>
                <c:pt idx="10">
                  <c:v>15047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9B-4809-8130-7703AFB40814}"/>
            </c:ext>
          </c:extLst>
        </c:ser>
        <c:ser>
          <c:idx val="3"/>
          <c:order val="3"/>
          <c:tx>
            <c:strRef>
              <c:f>'[Kopie von Grafik 2023_240122_.xlsx]Zahlen Entwicklung'!$A$5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'[Kopie von Grafik 2023_240122_.xlsx]Zahlen Entwicklung'!$B$1:$M$1</c:f>
              <c:numCache>
                <c:formatCode>General</c:formatCode>
                <c:ptCount val="11"/>
                <c:pt idx="0">
                  <c:v>2005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'[Kopie von Grafik 2023_240122_.xlsx]Zahlen Entwicklung'!$B$5:$M$5</c:f>
            </c:numRef>
          </c:val>
          <c:extLst>
            <c:ext xmlns:c16="http://schemas.microsoft.com/office/drawing/2014/chart" uri="{C3380CC4-5D6E-409C-BE32-E72D297353CC}">
              <c16:uniqueId val="{00000003-0F9B-4809-8130-7703AFB40814}"/>
            </c:ext>
          </c:extLst>
        </c:ser>
        <c:ser>
          <c:idx val="4"/>
          <c:order val="4"/>
          <c:tx>
            <c:strRef>
              <c:f>'[Kopie von Grafik 2023_240122_.xlsx]Zahlen Entwicklung'!$A$6</c:f>
              <c:strCache>
                <c:ptCount val="1"/>
                <c:pt idx="0">
                  <c:v>Bestände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'[Kopie von Grafik 2023_240122_.xlsx]Zahlen Entwicklung'!$B$1:$M$1</c:f>
              <c:numCache>
                <c:formatCode>General</c:formatCode>
                <c:ptCount val="11"/>
                <c:pt idx="0">
                  <c:v>2005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'[Kopie von Grafik 2023_240122_.xlsx]Zahlen Entwicklung'!$B$6:$M$6</c:f>
              <c:numCache>
                <c:formatCode>0</c:formatCode>
                <c:ptCount val="11"/>
                <c:pt idx="0">
                  <c:v>14456</c:v>
                </c:pt>
                <c:pt idx="1">
                  <c:v>22013</c:v>
                </c:pt>
                <c:pt idx="2">
                  <c:v>21566</c:v>
                </c:pt>
                <c:pt idx="3">
                  <c:v>22309</c:v>
                </c:pt>
                <c:pt idx="4">
                  <c:v>22641</c:v>
                </c:pt>
                <c:pt idx="5">
                  <c:v>26035</c:v>
                </c:pt>
                <c:pt idx="6">
                  <c:v>26665</c:v>
                </c:pt>
                <c:pt idx="7">
                  <c:v>25807</c:v>
                </c:pt>
                <c:pt idx="8">
                  <c:v>25213</c:v>
                </c:pt>
                <c:pt idx="9">
                  <c:v>22735</c:v>
                </c:pt>
                <c:pt idx="10">
                  <c:v>20523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9B-4809-8130-7703AFB408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5256640"/>
        <c:axId val="375262544"/>
      </c:barChart>
      <c:catAx>
        <c:axId val="37525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5262544"/>
        <c:crosses val="autoZero"/>
        <c:auto val="1"/>
        <c:lblAlgn val="ctr"/>
        <c:lblOffset val="100"/>
        <c:noMultiLvlLbl val="0"/>
      </c:catAx>
      <c:valAx>
        <c:axId val="37526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5256640"/>
        <c:crosses val="autoZero"/>
        <c:crossBetween val="between"/>
        <c:majorUnit val="2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&lt;Name, Diensstelle&gt;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6BF8B-3AE9-4ED7-ABE4-3AF2B9D0075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4215A-F1BF-4872-B0B3-37C422B0AF32}" type="datetime1">
              <a:rPr lang="de-DE" smtClean="0"/>
              <a:t>15.02.2024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23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/>
              <a:t>&lt;Bezeichnung der Veranstaltung&gt;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39F5E63-3552-4C8B-ADAF-DFA42C1BA166}" type="datetime1">
              <a:rPr lang="de-DE" smtClean="0"/>
              <a:t>15.02.2024</a:t>
            </a:fld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4538"/>
            <a:ext cx="59563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&lt;Name, Diensstelle&gt;</a:t>
            </a: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7A3D85-A3D5-42C5-804D-2070A38D77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31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&lt;Bezeichnung der Veranstaltung&gt;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638A88F-FC9C-4211-AB63-9A7875D9EFB3}" type="datetime1">
              <a:rPr lang="de-DE" smtClean="0"/>
              <a:t>15.02.2024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&lt;Name, Diensstelle&gt;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54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>
            <a:extLst>
              <a:ext uri="{FF2B5EF4-FFF2-40B4-BE49-F238E27FC236}">
                <a16:creationId xmlns:a16="http://schemas.microsoft.com/office/drawing/2014/main" id="{06255B1B-DE07-4C41-87F4-90AE3C5077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>
            <a:extLst>
              <a:ext uri="{FF2B5EF4-FFF2-40B4-BE49-F238E27FC236}">
                <a16:creationId xmlns:a16="http://schemas.microsoft.com/office/drawing/2014/main" id="{AD4AAB81-5899-4353-B805-438AA5249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123110F0-57C9-4F22-B540-C8BFCDBD5CA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&lt;Bezeichnung der Veranstaltung&gt;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2F4C63-C923-4D7A-A19A-FE7FE21AE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789B719-949C-45CB-9FAD-633070C8B621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15.02.2024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9F7974-ACA8-44F5-AE76-3EEC1C1913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&lt;Name, Diensstelle&gt;</a:t>
            </a:r>
          </a:p>
        </p:txBody>
      </p:sp>
      <p:sp>
        <p:nvSpPr>
          <p:cNvPr id="33799" name="Foliennummernplatzhalter 6">
            <a:extLst>
              <a:ext uri="{FF2B5EF4-FFF2-40B4-BE49-F238E27FC236}">
                <a16:creationId xmlns:a16="http://schemas.microsoft.com/office/drawing/2014/main" id="{67871525-25A6-4F68-9117-08CA63904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966585-8401-4492-A09A-B9874337951C}" type="slidenum">
              <a:rPr lang="de-DE" altLang="de-DE">
                <a:solidFill>
                  <a:srgbClr val="000000"/>
                </a:solidFill>
              </a:rPr>
              <a:pPr/>
              <a:t>4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7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>
            <a:extLst>
              <a:ext uri="{FF2B5EF4-FFF2-40B4-BE49-F238E27FC236}">
                <a16:creationId xmlns:a16="http://schemas.microsoft.com/office/drawing/2014/main" id="{53005BEC-8782-4DD7-8206-17F0716939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>
            <a:extLst>
              <a:ext uri="{FF2B5EF4-FFF2-40B4-BE49-F238E27FC236}">
                <a16:creationId xmlns:a16="http://schemas.microsoft.com/office/drawing/2014/main" id="{8A1AE29F-B93A-427D-9D3B-746413B82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FFBDD252-4C6B-40AA-8F5C-0939E80382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&lt;Bezeichnung der Veranstaltung&gt;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F24658-D663-4774-A982-1FAC14993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789B719-949C-45CB-9FAD-633070C8B621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15.02.2024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DF6D1B-AB47-42BE-B6BF-7D2614F357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&lt;Name, Diensstelle&gt;</a:t>
            </a:r>
          </a:p>
        </p:txBody>
      </p:sp>
      <p:sp>
        <p:nvSpPr>
          <p:cNvPr id="41991" name="Foliennummernplatzhalter 6">
            <a:extLst>
              <a:ext uri="{FF2B5EF4-FFF2-40B4-BE49-F238E27FC236}">
                <a16:creationId xmlns:a16="http://schemas.microsoft.com/office/drawing/2014/main" id="{23C31B5B-62A3-4F95-8DFC-5323EBF73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0C7006-FF4A-4A21-AC7E-FE646D98A7C1}" type="slidenum">
              <a:rPr lang="de-DE" altLang="de-DE">
                <a:solidFill>
                  <a:srgbClr val="000000"/>
                </a:solidFill>
              </a:rPr>
              <a:pPr/>
              <a:t>5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3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&lt;Bezeichnung der Veranstaltung&gt;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638A88F-FC9C-4211-AB63-9A7875D9EFB3}" type="datetime1">
              <a:rPr lang="de-DE" smtClean="0"/>
              <a:t>15.02.2024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&lt;Name, Diensstelle&gt;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21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638A88F-FC9C-4211-AB63-9A7875D9EFB3}" type="datetime1">
              <a:rPr lang="de-DE" smtClean="0"/>
              <a:t>15.02.2024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&lt;Name, Diensstelle&gt;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65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>
            <a:extLst>
              <a:ext uri="{FF2B5EF4-FFF2-40B4-BE49-F238E27FC236}">
                <a16:creationId xmlns:a16="http://schemas.microsoft.com/office/drawing/2014/main" id="{29D17134-0C51-4449-9C7B-1E7E5DCE5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>
            <a:extLst>
              <a:ext uri="{FF2B5EF4-FFF2-40B4-BE49-F238E27FC236}">
                <a16:creationId xmlns:a16="http://schemas.microsoft.com/office/drawing/2014/main" id="{876AF527-E56E-4654-9D19-51C7DA94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9689E29D-290B-46B1-84B9-9F3BAB77B3E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&lt;Bezeichnung der Veranstaltung&gt;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6A768F-758F-433A-888D-F6D7D76ED5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789B719-949C-45CB-9FAD-633070C8B621}" type="datetime1">
              <a:rPr lang="de-DE" smtClean="0">
                <a:solidFill>
                  <a:srgbClr val="000000"/>
                </a:solidFill>
              </a:rPr>
              <a:pPr>
                <a:defRPr/>
              </a:pPr>
              <a:t>15.02.2024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A4226E-6E86-4DFB-862F-6C3831B21E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&lt;Name, Diensstelle&gt;</a:t>
            </a:r>
          </a:p>
        </p:txBody>
      </p:sp>
      <p:sp>
        <p:nvSpPr>
          <p:cNvPr id="62471" name="Foliennummernplatzhalter 6">
            <a:extLst>
              <a:ext uri="{FF2B5EF4-FFF2-40B4-BE49-F238E27FC236}">
                <a16:creationId xmlns:a16="http://schemas.microsoft.com/office/drawing/2014/main" id="{43D2B935-66D1-4260-B2B4-FCA7A334C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26A8A6-CF9E-4302-BD2A-CEAACD594631}" type="slidenum">
              <a:rPr lang="de-DE" altLang="de-DE">
                <a:solidFill>
                  <a:srgbClr val="000000"/>
                </a:solidFill>
              </a:rPr>
              <a:pPr/>
              <a:t>8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7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hintergrund 22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NRW 6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1005131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750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6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Titel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750" y="3240768"/>
            <a:ext cx="8064500" cy="1969770"/>
          </a:xfrm>
        </p:spPr>
        <p:txBody>
          <a:bodyPr wrap="square">
            <a:sp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4" name="Bildbegrenzer oben 13"/>
          <p:cNvSpPr/>
          <p:nvPr/>
        </p:nvSpPr>
        <p:spPr bwMode="auto">
          <a:xfrm>
            <a:off x="0" y="1058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ildbegrenzer unten 14"/>
          <p:cNvSpPr/>
          <p:nvPr/>
        </p:nvSpPr>
        <p:spPr bwMode="auto">
          <a:xfrm>
            <a:off x="242" y="2930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www.justiz.nrw 20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 smtClean="0">
                <a:solidFill>
                  <a:schemeClr val="bg1"/>
                </a:solidFill>
              </a:rPr>
              <a:t>www.justiz.nrw</a:t>
            </a:r>
            <a:endParaRPr lang="de-DE" sz="800" b="0" dirty="0">
              <a:solidFill>
                <a:schemeClr val="bg1"/>
              </a:solidFill>
            </a:endParaRPr>
          </a:p>
        </p:txBody>
      </p:sp>
      <p:pic>
        <p:nvPicPr>
          <p:cNvPr id="24" name="Boxpfeil weiß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pic>
        <p:nvPicPr>
          <p:cNvPr id="28" name="Justiz-Online Logo 3" descr="C:\Justiz\IT-Integration\150-8.21 - JOL\Grafiken_Bilder\Bearbeitungsformate\NRW-Design\justiz-online_blau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3676"/>
            <a:ext cx="1670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Name, Dienststelle,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888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1301" userDrawn="1">
          <p15:clr>
            <a:srgbClr val="FBAE40"/>
          </p15:clr>
        </p15:guide>
        <p15:guide id="1" orient="horz" pos="48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de-DE" smtClean="0"/>
              <a:t>Name, Dienststelle, Datum</a:t>
            </a:r>
            <a:endParaRPr lang="de-DE" dirty="0"/>
          </a:p>
        </p:txBody>
      </p:sp>
      <p:sp>
        <p:nvSpPr>
          <p:cNvPr id="6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1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539750" y="1344613"/>
            <a:ext cx="8064500" cy="40338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69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/>
          <a:lstStyle>
            <a:lvl1pPr algn="l">
              <a:defRPr sz="3200" b="1" cap="all">
                <a:solidFill>
                  <a:srgbClr val="3C506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Name, Dienststelle,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16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4612"/>
            <a:ext cx="4032250" cy="4033837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344612"/>
            <a:ext cx="4032250" cy="4033837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Name, Dienststelle, Datum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41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344616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1812396"/>
            <a:ext cx="4032000" cy="3566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344616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0" y="1812396"/>
            <a:ext cx="4032000" cy="3566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Name, Dienststelle, Datum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58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344613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500"/>
              </a:spcBef>
              <a:buClrTx/>
              <a:defRPr/>
            </a:lvl3pPr>
            <a:lvl4pPr>
              <a:spcBef>
                <a:spcPts val="400"/>
              </a:spcBef>
              <a:buClrTx/>
              <a:defRPr sz="1600"/>
            </a:lvl4pPr>
            <a:lvl5pPr>
              <a:spcBef>
                <a:spcPts val="400"/>
              </a:spcBef>
              <a:buClrTx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539749" y="3394296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500"/>
              </a:spcBef>
              <a:buClrTx/>
              <a:defRPr/>
            </a:lvl3pPr>
            <a:lvl4pPr>
              <a:spcBef>
                <a:spcPts val="400"/>
              </a:spcBef>
              <a:buClrTx/>
              <a:defRPr sz="1600"/>
            </a:lvl4pPr>
            <a:lvl5pPr>
              <a:spcBef>
                <a:spcPts val="400"/>
              </a:spcBef>
              <a:buClrTx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Name, Dienststelle, Datum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41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Name, Dienststelle, Datum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83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hintergrund 9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www.justiz.nrw 11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 smtClean="0">
                <a:solidFill>
                  <a:schemeClr val="bg1"/>
                </a:solidFill>
              </a:rPr>
              <a:t>www.justiz.nrw</a:t>
            </a:r>
            <a:endParaRPr lang="de-DE" sz="800" b="0" dirty="0">
              <a:solidFill>
                <a:schemeClr val="bg1"/>
              </a:solidFill>
            </a:endParaRPr>
          </a:p>
        </p:txBody>
      </p:sp>
      <p:pic>
        <p:nvPicPr>
          <p:cNvPr id="15" name="Boxpfeil weiß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Name, Dienststelle, Datum</a:t>
            </a:r>
            <a:endParaRPr lang="de-DE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42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1965" y="1344613"/>
            <a:ext cx="5062287" cy="4014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4" y="1344617"/>
            <a:ext cx="3001961" cy="4033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Name, Dienststelle, Datum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61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1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8" name="Inhaltsplatzhalt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867" y="1344613"/>
            <a:ext cx="8057621" cy="40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grpSp>
        <p:nvGrpSpPr>
          <p:cNvPr id="2" name="NRW 10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1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1005131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750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1034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ußzeilenhintergrund 8"/>
          <p:cNvSpPr/>
          <p:nvPr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Fußzeilenplatzhalt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712" y="5459329"/>
            <a:ext cx="4752330" cy="2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Name, Dienststelle, Datum</a:t>
            </a:r>
            <a:endParaRPr lang="de-DE" dirty="0"/>
          </a:p>
        </p:txBody>
      </p:sp>
      <p:sp>
        <p:nvSpPr>
          <p:cNvPr id="13" name="www.justiz.nrw 12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 smtClean="0">
                <a:solidFill>
                  <a:schemeClr val="bg1"/>
                </a:solidFill>
              </a:rPr>
              <a:t>www.justiz.nrw</a:t>
            </a:r>
            <a:endParaRPr lang="de-DE" sz="800" b="0" dirty="0">
              <a:solidFill>
                <a:schemeClr val="bg1"/>
              </a:solidFill>
            </a:endParaRPr>
          </a:p>
        </p:txBody>
      </p:sp>
      <p:grpSp>
        <p:nvGrpSpPr>
          <p:cNvPr id="5" name="Titeltrenner 4"/>
          <p:cNvGrpSpPr/>
          <p:nvPr userDrawn="1"/>
        </p:nvGrpSpPr>
        <p:grpSpPr>
          <a:xfrm>
            <a:off x="0" y="1180335"/>
            <a:ext cx="9144000" cy="144437"/>
            <a:chOff x="0" y="1180335"/>
            <a:chExt cx="9144000" cy="144437"/>
          </a:xfrm>
        </p:grpSpPr>
        <p:sp>
          <p:nvSpPr>
            <p:cNvPr id="8" name="Pfeil nach unten 7"/>
            <p:cNvSpPr/>
            <p:nvPr/>
          </p:nvSpPr>
          <p:spPr bwMode="auto">
            <a:xfrm>
              <a:off x="534988" y="1180335"/>
              <a:ext cx="220588" cy="144437"/>
            </a:xfrm>
            <a:prstGeom prst="downArrow">
              <a:avLst>
                <a:gd name="adj1" fmla="val 0"/>
                <a:gd name="adj2" fmla="val 88684"/>
              </a:avLst>
            </a:prstGeom>
            <a:solidFill>
              <a:srgbClr val="2337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3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Gerader Verbinder 13"/>
            <p:cNvCxnSpPr/>
            <p:nvPr/>
          </p:nvCxnSpPr>
          <p:spPr bwMode="auto">
            <a:xfrm>
              <a:off x="0" y="1201316"/>
              <a:ext cx="9144000" cy="0"/>
            </a:xfrm>
            <a:prstGeom prst="line">
              <a:avLst/>
            </a:prstGeom>
            <a:noFill/>
            <a:ln w="19050" cap="flat" cmpd="sng" algn="ctr">
              <a:solidFill>
                <a:srgbClr val="3C5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Boxpfeil weiß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142644" y="5449789"/>
            <a:ext cx="844291" cy="268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69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C50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195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5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897" indent="-342897" algn="l" rtl="0" eaLnBrk="1" fontAlgn="base" hangingPunct="1">
        <a:spcBef>
          <a:spcPts val="600"/>
        </a:spcBef>
        <a:spcAft>
          <a:spcPct val="0"/>
        </a:spcAft>
        <a:buClrTx/>
        <a:buSzPct val="100000"/>
        <a:buFontTx/>
        <a:buBlip>
          <a:blip r:embed="rId13"/>
        </a:buBlip>
        <a:defRPr sz="2400">
          <a:solidFill>
            <a:srgbClr val="3C506E"/>
          </a:solidFill>
          <a:latin typeface="+mn-lt"/>
          <a:ea typeface="+mn-ea"/>
          <a:cs typeface="+mn-cs"/>
        </a:defRPr>
      </a:lvl1pPr>
      <a:lvl2pPr marL="742943" indent="-285747" algn="l" rtl="0" eaLnBrk="1" fontAlgn="base" hangingPunct="1">
        <a:spcBef>
          <a:spcPts val="600"/>
        </a:spcBef>
        <a:spcAft>
          <a:spcPct val="0"/>
        </a:spcAft>
        <a:buFontTx/>
        <a:buBlip>
          <a:blip r:embed="rId14"/>
        </a:buBlip>
        <a:defRPr sz="2000">
          <a:solidFill>
            <a:schemeClr val="tx2"/>
          </a:solidFill>
          <a:latin typeface="+mn-lt"/>
        </a:defRPr>
      </a:lvl2pPr>
      <a:lvl3pPr marL="1142989" indent="-228598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>
          <a:solidFill>
            <a:schemeClr val="tx2"/>
          </a:solidFill>
          <a:latin typeface="+mn-lt"/>
        </a:defRPr>
      </a:lvl3pPr>
      <a:lvl4pPr marL="1600184" indent="-228598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600">
          <a:solidFill>
            <a:schemeClr val="tx2"/>
          </a:solidFill>
          <a:latin typeface="+mn-lt"/>
        </a:defRPr>
      </a:lvl4pPr>
      <a:lvl5pPr marL="2057379" indent="-228598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600">
          <a:solidFill>
            <a:schemeClr val="tx2"/>
          </a:solidFill>
          <a:latin typeface="+mn-lt"/>
        </a:defRPr>
      </a:lvl5pPr>
      <a:lvl6pPr marL="2514575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70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66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61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757" userDrawn="1">
          <p15:clr>
            <a:srgbClr val="F26B43"/>
          </p15:clr>
        </p15:guide>
        <p15:guide id="1" orient="horz" pos="847" userDrawn="1">
          <p15:clr>
            <a:srgbClr val="F26B43"/>
          </p15:clr>
        </p15:guide>
        <p15:guide id="2" orient="horz" pos="3388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orient="horz" pos="3433" userDrawn="1">
          <p15:clr>
            <a:srgbClr val="F26B43"/>
          </p15:clr>
        </p15:guide>
        <p15:guide id="5" pos="5420" userDrawn="1">
          <p15:clr>
            <a:srgbClr val="F26B43"/>
          </p15:clr>
        </p15:guide>
        <p15:guide id="6" pos="5035" userDrawn="1">
          <p15:clr>
            <a:srgbClr val="F26B43"/>
          </p15:clr>
        </p15:guide>
        <p15:guide id="7" orient="horz" pos="3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g-dortmund.nrw.de/behoerde/sitzungstermine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sestelle@sg-dortmund.nrw.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8BEAAD3E-BF60-4FD1-A26F-AB630E8624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3173126"/>
            <a:ext cx="8674786" cy="2523768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3C506E"/>
                </a:solidFill>
              </a:rPr>
              <a:t>Sozialgericht Dortmund wird </a:t>
            </a:r>
            <a:r>
              <a:rPr lang="de-DE" dirty="0" err="1" smtClean="0"/>
              <a:t>digit@l</a:t>
            </a:r>
            <a:r>
              <a:rPr lang="de-DE" dirty="0" smtClean="0">
                <a:solidFill>
                  <a:srgbClr val="3C506E"/>
                </a:solidFill>
              </a:rPr>
              <a:t/>
            </a:r>
            <a:br>
              <a:rPr lang="de-DE" dirty="0" smtClean="0">
                <a:solidFill>
                  <a:srgbClr val="3C506E"/>
                </a:solidFill>
              </a:rPr>
            </a:br>
            <a:r>
              <a:rPr lang="de-DE" sz="2800" dirty="0" smtClean="0"/>
              <a:t>Jahrespressemitteilung 2023</a:t>
            </a:r>
            <a:r>
              <a:rPr lang="de-DE" sz="2400" dirty="0" smtClean="0">
                <a:solidFill>
                  <a:srgbClr val="3C506E"/>
                </a:solidFill>
              </a:rPr>
              <a:t/>
            </a:r>
            <a:br>
              <a:rPr lang="de-DE" sz="2400" dirty="0" smtClean="0">
                <a:solidFill>
                  <a:srgbClr val="3C506E"/>
                </a:solidFill>
              </a:rPr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000" dirty="0" smtClean="0"/>
              <a:t>Herausgeber</a:t>
            </a:r>
            <a:r>
              <a:rPr lang="de-DE" sz="1000" dirty="0"/>
              <a:t>:</a:t>
            </a:r>
            <a:br>
              <a:rPr lang="de-DE" sz="1000" dirty="0"/>
            </a:br>
            <a:r>
              <a:rPr lang="de-DE" sz="1000" dirty="0" smtClean="0"/>
              <a:t>Der Präsident </a:t>
            </a:r>
            <a:r>
              <a:rPr lang="de-DE" sz="1000" dirty="0"/>
              <a:t>des Sozialgerichts Dortmund, </a:t>
            </a:r>
            <a:r>
              <a:rPr lang="de-DE" sz="1000" dirty="0" smtClean="0"/>
              <a:t>Peter F. Brückner, </a:t>
            </a:r>
            <a:r>
              <a:rPr lang="de-DE" sz="1000" dirty="0"/>
              <a:t>Ruhrallee 1 – 3, 44139 </a:t>
            </a:r>
            <a:r>
              <a:rPr lang="de-DE" sz="1000" dirty="0" smtClean="0"/>
              <a:t>Dortmund,</a:t>
            </a:r>
            <a:br>
              <a:rPr lang="de-DE" sz="1000" dirty="0" smtClean="0"/>
            </a:br>
            <a:r>
              <a:rPr lang="de-DE" sz="1000" dirty="0" smtClean="0"/>
              <a:t>Tel</a:t>
            </a:r>
            <a:r>
              <a:rPr lang="de-DE" sz="1000" dirty="0"/>
              <a:t>.: (0231) 5415-201</a:t>
            </a:r>
            <a:br>
              <a:rPr lang="de-DE" sz="1000" dirty="0"/>
            </a:br>
            <a:r>
              <a:rPr lang="de-DE" sz="1000" dirty="0" smtClean="0"/>
              <a:t>Pressesprecherin: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Richterin </a:t>
            </a:r>
            <a:r>
              <a:rPr lang="de-DE" sz="1000" dirty="0"/>
              <a:t>am Sozialgericht </a:t>
            </a:r>
            <a:r>
              <a:rPr lang="de-DE" sz="1000" dirty="0" err="1" smtClean="0"/>
              <a:t>a.w.A.f.Ri‘in</a:t>
            </a:r>
            <a:r>
              <a:rPr lang="de-DE" sz="1000" dirty="0" smtClean="0"/>
              <a:t> Petra Maas,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Tel</a:t>
            </a:r>
            <a:r>
              <a:rPr lang="de-DE" sz="1000" dirty="0"/>
              <a:t>.: (0231) </a:t>
            </a:r>
            <a:r>
              <a:rPr lang="de-DE" sz="1000" dirty="0" smtClean="0"/>
              <a:t>5415-341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Internet</a:t>
            </a:r>
            <a:r>
              <a:rPr lang="de-DE" sz="1000" dirty="0"/>
              <a:t>: www.sg-dortmund.nrw.de</a:t>
            </a:r>
            <a:r>
              <a:rPr lang="de-DE" sz="1000" b="0" dirty="0">
                <a:solidFill>
                  <a:srgbClr val="3C506E"/>
                </a:solidFill>
              </a:rPr>
              <a:t/>
            </a:r>
            <a:br>
              <a:rPr lang="de-DE" sz="1000" b="0" dirty="0">
                <a:solidFill>
                  <a:srgbClr val="3C506E"/>
                </a:solidFill>
              </a:rPr>
            </a:br>
            <a:endParaRPr lang="de-DE" sz="1000" dirty="0">
              <a:solidFill>
                <a:srgbClr val="3C506E"/>
              </a:solidFill>
            </a:endParaRPr>
          </a:p>
        </p:txBody>
      </p:sp>
      <p:pic>
        <p:nvPicPr>
          <p:cNvPr id="17412" name="Picture 2" descr="C:\Justiz\IT-Integration\150-8.21 - JOL\Grafiken_Bilder\Justizportale2011\rot-justitia.jpg">
            <a:extLst>
              <a:ext uri="{FF2B5EF4-FFF2-40B4-BE49-F238E27FC236}">
                <a16:creationId xmlns:a16="http://schemas.microsoft.com/office/drawing/2014/main" id="{279F0CAD-4D7D-4403-BDAB-056A55138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863"/>
            <a:ext cx="9144000" cy="19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uppieren 18">
            <a:extLst>
              <a:ext uri="{FF2B5EF4-FFF2-40B4-BE49-F238E27FC236}">
                <a16:creationId xmlns:a16="http://schemas.microsoft.com/office/drawing/2014/main" id="{91845D63-400D-4DE9-BC39-61308D06BCC2}"/>
              </a:ext>
            </a:extLst>
          </p:cNvPr>
          <p:cNvGrpSpPr>
            <a:grpSpLocks/>
          </p:cNvGrpSpPr>
          <p:nvPr/>
        </p:nvGrpSpPr>
        <p:grpSpPr bwMode="auto">
          <a:xfrm>
            <a:off x="0" y="5446713"/>
            <a:ext cx="9144000" cy="307975"/>
            <a:chOff x="0" y="5446936"/>
            <a:chExt cx="9144000" cy="307777"/>
          </a:xfrm>
        </p:grpSpPr>
        <p:grpSp>
          <p:nvGrpSpPr>
            <p:cNvPr id="17418" name="Gruppieren 21">
              <a:extLst>
                <a:ext uri="{FF2B5EF4-FFF2-40B4-BE49-F238E27FC236}">
                  <a16:creationId xmlns:a16="http://schemas.microsoft.com/office/drawing/2014/main" id="{C6FE24AC-8300-4CB5-98E8-2F06C3DAB9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449788"/>
              <a:ext cx="9144000" cy="288032"/>
              <a:chOff x="0" y="5089748"/>
              <a:chExt cx="9144000" cy="288032"/>
            </a:xfrm>
          </p:grpSpPr>
          <p:sp>
            <p:nvSpPr>
              <p:cNvPr id="17420" name="Rechteck 23">
                <a:extLst>
                  <a:ext uri="{FF2B5EF4-FFF2-40B4-BE49-F238E27FC236}">
                    <a16:creationId xmlns:a16="http://schemas.microsoft.com/office/drawing/2014/main" id="{A705427E-BEA7-4A28-842F-0A0C73839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089748"/>
                <a:ext cx="9144000" cy="288032"/>
              </a:xfrm>
              <a:prstGeom prst="rect">
                <a:avLst/>
              </a:prstGeom>
              <a:solidFill>
                <a:srgbClr val="3C5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200"/>
              </a:p>
            </p:txBody>
          </p:sp>
          <p:sp>
            <p:nvSpPr>
              <p:cNvPr id="17421" name="Rechteck 24">
                <a:extLst>
                  <a:ext uri="{FF2B5EF4-FFF2-40B4-BE49-F238E27FC236}">
                    <a16:creationId xmlns:a16="http://schemas.microsoft.com/office/drawing/2014/main" id="{A50FE6DE-3D59-435D-8018-7952784BE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392" y="5125355"/>
                <a:ext cx="216024" cy="21681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7422" name="Textfeld 25">
                <a:extLst>
                  <a:ext uri="{FF2B5EF4-FFF2-40B4-BE49-F238E27FC236}">
                    <a16:creationId xmlns:a16="http://schemas.microsoft.com/office/drawing/2014/main" id="{B95F344B-AC38-4832-BEC6-15DC337ACE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0362" y="5129512"/>
                <a:ext cx="86273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800">
                    <a:solidFill>
                      <a:schemeClr val="bg1"/>
                    </a:solidFill>
                  </a:rPr>
                  <a:t>www.justiz.nrw</a:t>
                </a:r>
              </a:p>
            </p:txBody>
          </p:sp>
        </p:grpSp>
        <p:sp>
          <p:nvSpPr>
            <p:cNvPr id="17417" name="Textfeld 20">
              <a:extLst>
                <a:ext uri="{FF2B5EF4-FFF2-40B4-BE49-F238E27FC236}">
                  <a16:creationId xmlns:a16="http://schemas.microsoft.com/office/drawing/2014/main" id="{AECC6DAE-A7BB-44CC-A7EF-AB0034474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5850" y="5446936"/>
              <a:ext cx="3386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rgbClr val="3C506E"/>
                  </a:solidFill>
                  <a:sym typeface="Wingdings" panose="05000000000000000000" pitchFamily="2" charset="2"/>
                </a:rPr>
                <a:t></a:t>
              </a:r>
              <a:endParaRPr lang="de-DE" altLang="de-DE" sz="1400">
                <a:solidFill>
                  <a:srgbClr val="3C506E"/>
                </a:solidFill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12F3B092-1AE3-4974-9664-DC5C45EFF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41" y="698161"/>
            <a:ext cx="3641511" cy="23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Gerichtsbezirk des SG Dortmund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544" y="1417340"/>
            <a:ext cx="3744416" cy="40324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de-DE" sz="2000" dirty="0"/>
              <a:t>Der Gerichtsbezirk entspricht dem Regierungsbezirk Arnsberg ohne die Stadt Herne: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14"/>
                    </a14:imgEffect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7" y="2435035"/>
            <a:ext cx="3176731" cy="2870737"/>
          </a:xfrm>
          <a:prstGeom prst="rect">
            <a:avLst/>
          </a:prstGeom>
        </p:spPr>
      </p:pic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9D95146C-56D1-4ED2-80D7-EE25CC9767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4008" y="2009749"/>
          <a:ext cx="4176266" cy="254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144">
                  <a:extLst>
                    <a:ext uri="{9D8B030D-6E8A-4147-A177-3AD203B41FA5}">
                      <a16:colId xmlns:a16="http://schemas.microsoft.com/office/drawing/2014/main" val="2957083777"/>
                    </a:ext>
                  </a:extLst>
                </a:gridCol>
                <a:gridCol w="1941122">
                  <a:extLst>
                    <a:ext uri="{9D8B030D-6E8A-4147-A177-3AD203B41FA5}">
                      <a16:colId xmlns:a16="http://schemas.microsoft.com/office/drawing/2014/main" val="3307765362"/>
                    </a:ext>
                  </a:extLst>
                </a:gridCol>
              </a:tblGrid>
              <a:tr h="308801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Kreise</a:t>
                      </a:r>
                    </a:p>
                  </a:txBody>
                  <a:tcPr anchor="ctr">
                    <a:solidFill>
                      <a:srgbClr val="74BE8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Städte</a:t>
                      </a:r>
                    </a:p>
                  </a:txBody>
                  <a:tcPr anchor="ctr">
                    <a:solidFill>
                      <a:srgbClr val="74BE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84948"/>
                  </a:ext>
                </a:extLst>
              </a:tr>
              <a:tr h="308801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- Unna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7676092"/>
                  </a:ext>
                </a:extLst>
              </a:tr>
              <a:tr h="308801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- Soest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- Dortmund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972876"/>
                  </a:ext>
                </a:extLst>
              </a:tr>
              <a:tr h="308801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- Siegen-Wittgenstein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- Bochum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971789"/>
                  </a:ext>
                </a:extLst>
              </a:tr>
              <a:tr h="532999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- Ennepe- Ruhr- Kreis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- Hagen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535729"/>
                  </a:ext>
                </a:extLst>
              </a:tr>
              <a:tr h="308801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- Hochsauerlandkreis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- Hamm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485801"/>
                  </a:ext>
                </a:extLst>
              </a:tr>
              <a:tr h="308801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- Märkischer Kreis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57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2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CE7672D-F1D1-4F5C-8356-8D40409B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Rechtsgebiete nach Eingängen 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587F5C-8CDB-4155-94BE-E89351B6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8" name="Inhaltsplatzhalter 1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39750" y="1461078"/>
            <a:ext cx="8064500" cy="38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el 2">
            <a:extLst>
              <a:ext uri="{FF2B5EF4-FFF2-40B4-BE49-F238E27FC236}">
                <a16:creationId xmlns:a16="http://schemas.microsoft.com/office/drawing/2014/main" id="{23DC4F42-946C-405F-BFFB-22068DBD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2138"/>
            <a:ext cx="7450138" cy="511175"/>
          </a:xfrm>
          <a:ln/>
        </p:spPr>
        <p:txBody>
          <a:bodyPr/>
          <a:lstStyle/>
          <a:p>
            <a:pPr eaLnBrk="1" hangingPunct="1"/>
            <a:r>
              <a:rPr lang="de-DE" altLang="de-DE"/>
              <a:t>Verfahrensablauf</a:t>
            </a:r>
          </a:p>
        </p:txBody>
      </p:sp>
      <p:sp>
        <p:nvSpPr>
          <p:cNvPr id="32772" name="Foliennummernplatzhalter 3">
            <a:extLst>
              <a:ext uri="{FF2B5EF4-FFF2-40B4-BE49-F238E27FC236}">
                <a16:creationId xmlns:a16="http://schemas.microsoft.com/office/drawing/2014/main" id="{F5BBB5FA-ED87-4F19-8650-9E80EDA20A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524750" y="5475288"/>
            <a:ext cx="495300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75145519-7258-453E-8F48-3C9806CEC38E}" type="slidenum">
              <a:rPr lang="de-DE" altLang="de-DE" smtClean="0"/>
              <a:pPr/>
              <a:t>4</a:t>
            </a:fld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32773" name="Grafik 3">
            <a:extLst>
              <a:ext uri="{FF2B5EF4-FFF2-40B4-BE49-F238E27FC236}">
                <a16:creationId xmlns:a16="http://schemas.microsoft.com/office/drawing/2014/main" id="{47F5D591-F403-4454-B3E5-0200095D4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73175"/>
            <a:ext cx="8208963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Ein Bild, das Gebäude, draußen, Apartmentgebäude, Verwaltungsgebäude enthält.&#10;&#10;Automatisch generierte Beschreibung">
            <a:extLst>
              <a:ext uri="{FF2B5EF4-FFF2-40B4-BE49-F238E27FC236}">
                <a16:creationId xmlns:a16="http://schemas.microsoft.com/office/drawing/2014/main" id="{B1BBF6FB-7868-4CC3-95E4-AF9DF3082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41476"/>
            <a:ext cx="1728192" cy="826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35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el 2">
            <a:extLst>
              <a:ext uri="{FF2B5EF4-FFF2-40B4-BE49-F238E27FC236}">
                <a16:creationId xmlns:a16="http://schemas.microsoft.com/office/drawing/2014/main" id="{D76836B4-B882-4AF9-83C4-C266E62C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79041"/>
            <a:ext cx="7450138" cy="1296144"/>
          </a:xfrm>
          <a:ln/>
        </p:spPr>
        <p:txBody>
          <a:bodyPr/>
          <a:lstStyle/>
          <a:p>
            <a:pPr eaLnBrk="1" hangingPunct="1"/>
            <a:r>
              <a:rPr lang="de-DE" altLang="de-DE" dirty="0" smtClean="0"/>
              <a:t>Spruchkörper</a:t>
            </a:r>
            <a:br>
              <a:rPr lang="de-DE" altLang="de-DE" dirty="0" smtClean="0"/>
            </a:br>
            <a:r>
              <a:rPr lang="de-DE" altLang="de-DE" sz="1200" dirty="0" smtClean="0"/>
              <a:t>Eine Kammer beim Sozialgericht Dortmund entscheidet in der Besetzung</a:t>
            </a:r>
            <a:br>
              <a:rPr lang="de-DE" altLang="de-DE" sz="1200" dirty="0" smtClean="0"/>
            </a:br>
            <a:r>
              <a:rPr lang="de-DE" altLang="de-DE" sz="1200" dirty="0" smtClean="0"/>
              <a:t>mit einem Berufsrichter und zwei ehrenamtlichen Richtern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/>
          </a:p>
        </p:txBody>
      </p:sp>
      <p:sp>
        <p:nvSpPr>
          <p:cNvPr id="40964" name="Foliennummernplatzhalter 3">
            <a:extLst>
              <a:ext uri="{FF2B5EF4-FFF2-40B4-BE49-F238E27FC236}">
                <a16:creationId xmlns:a16="http://schemas.microsoft.com/office/drawing/2014/main" id="{BC6E637A-81BB-430E-9940-97EEEE407D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524750" y="5475288"/>
            <a:ext cx="495300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75145519-7258-453E-8F48-3C9806CEC38E}" type="slidenum">
              <a:rPr lang="de-DE" altLang="de-DE" smtClean="0"/>
              <a:pPr/>
              <a:t>5</a:t>
            </a:fld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40965" name="Textfeld 10">
            <a:extLst>
              <a:ext uri="{FF2B5EF4-FFF2-40B4-BE49-F238E27FC236}">
                <a16:creationId xmlns:a16="http://schemas.microsoft.com/office/drawing/2014/main" id="{96CA98E1-F684-4E7B-9FDD-BF58643AA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4606925"/>
            <a:ext cx="22701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dirty="0" smtClean="0"/>
              <a:t>Ehrenamtliche</a:t>
            </a:r>
            <a:r>
              <a:rPr lang="de-DE" altLang="de-DE" sz="1600" dirty="0"/>
              <a:t>r</a:t>
            </a:r>
            <a:r>
              <a:rPr lang="de-DE" altLang="de-DE" sz="1600" dirty="0" smtClean="0"/>
              <a:t> Richter</a:t>
            </a:r>
            <a:endParaRPr lang="de-DE" altLang="de-DE" sz="1600" dirty="0"/>
          </a:p>
        </p:txBody>
      </p:sp>
      <p:sp>
        <p:nvSpPr>
          <p:cNvPr id="40966" name="Textfeld 12">
            <a:extLst>
              <a:ext uri="{FF2B5EF4-FFF2-40B4-BE49-F238E27FC236}">
                <a16:creationId xmlns:a16="http://schemas.microsoft.com/office/drawing/2014/main" id="{F2E26D7B-D9ED-4070-A193-99C53F76A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4606925"/>
            <a:ext cx="241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dirty="0" smtClean="0"/>
              <a:t>Ehrenamtliche Richterin</a:t>
            </a:r>
            <a:endParaRPr lang="de-DE" altLang="de-DE" sz="1600" dirty="0"/>
          </a:p>
        </p:txBody>
      </p:sp>
      <p:sp>
        <p:nvSpPr>
          <p:cNvPr id="40967" name="Textfeld 13">
            <a:extLst>
              <a:ext uri="{FF2B5EF4-FFF2-40B4-BE49-F238E27FC236}">
                <a16:creationId xmlns:a16="http://schemas.microsoft.com/office/drawing/2014/main" id="{D946BFD1-4AB6-42BC-8F18-FF71D02BA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4967288"/>
            <a:ext cx="1519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dirty="0" smtClean="0"/>
              <a:t>Berufsrichterin</a:t>
            </a:r>
            <a:endParaRPr lang="de-DE" altLang="de-DE" sz="1600" dirty="0"/>
          </a:p>
        </p:txBody>
      </p:sp>
      <p:pic>
        <p:nvPicPr>
          <p:cNvPr id="40968" name="Picture 3">
            <a:extLst>
              <a:ext uri="{FF2B5EF4-FFF2-40B4-BE49-F238E27FC236}">
                <a16:creationId xmlns:a16="http://schemas.microsoft.com/office/drawing/2014/main" id="{423EBCB0-EE51-4DF0-B663-2C080ABC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560513"/>
            <a:ext cx="4549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5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2005 - </a:t>
            </a:r>
            <a:r>
              <a:rPr lang="de-DE" dirty="0" smtClean="0"/>
              <a:t>2023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quarter" idx="11"/>
          </p:nvPr>
        </p:nvGraphicFramePr>
        <p:xfrm>
          <a:off x="539750" y="1344613"/>
          <a:ext cx="8064500" cy="40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22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697260"/>
            <a:ext cx="7920879" cy="406798"/>
          </a:xfrm>
        </p:spPr>
        <p:txBody>
          <a:bodyPr/>
          <a:lstStyle/>
          <a:p>
            <a:r>
              <a:rPr lang="de-DE" dirty="0" smtClean="0"/>
              <a:t>Lust auf mehr?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539750" y="1489347"/>
            <a:ext cx="8352730" cy="388910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de-DE" sz="2200" dirty="0" smtClean="0"/>
              <a:t>Die Verhandlungen des Sozialgerichts sind öffentlich, d.h. es besteht die Möglichkeit für Sie als Zuschauer dabei zu sein. Anstehende Sitzungstermine finden Sie unter:</a:t>
            </a:r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de-DE" sz="2200" dirty="0" smtClean="0"/>
          </a:p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de-DE" sz="2200" b="1" dirty="0">
                <a:hlinkClick r:id="rId3"/>
              </a:rPr>
              <a:t>https://</a:t>
            </a:r>
            <a:r>
              <a:rPr lang="de-DE" sz="2200" b="1" dirty="0" smtClean="0">
                <a:hlinkClick r:id="rId3"/>
              </a:rPr>
              <a:t>www.sg-dortmund.nrw.de/behoerde/sitzungstermine/index.php</a:t>
            </a:r>
            <a:endParaRPr lang="de-DE" sz="2200" b="1" dirty="0" smtClean="0"/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de-DE" sz="2200" b="1" dirty="0"/>
          </a:p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de-DE" sz="2200" dirty="0" smtClean="0"/>
              <a:t>Wenn Sie in einer Gruppe kommen melden Sie sich bitte vorher an:</a:t>
            </a:r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de-DE" sz="2200" dirty="0" smtClean="0"/>
          </a:p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de-DE" sz="2200" b="1" dirty="0" smtClean="0">
                <a:hlinkClick r:id="rId4"/>
              </a:rPr>
              <a:t>pressestelle@sg-dortmund.nrw.de</a:t>
            </a:r>
            <a:endParaRPr lang="de-DE" sz="2200" b="1" dirty="0" smtClean="0"/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de-DE" sz="2200" b="1" dirty="0" smtClean="0"/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de-DE" dirty="0"/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de-DE" dirty="0" smtClean="0"/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8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Foliennummernplatzhalter 3">
            <a:extLst>
              <a:ext uri="{FF2B5EF4-FFF2-40B4-BE49-F238E27FC236}">
                <a16:creationId xmlns:a16="http://schemas.microsoft.com/office/drawing/2014/main" id="{4A69A249-25A8-4663-A4CD-9967907F0F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524750" y="5475288"/>
            <a:ext cx="495300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75145519-7258-453E-8F48-3C9806CEC38E}" type="slidenum">
              <a:rPr lang="de-DE" altLang="de-DE" smtClean="0"/>
              <a:pPr/>
              <a:t>8</a:t>
            </a:fld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6" name="Text Box 1027">
            <a:extLst>
              <a:ext uri="{FF2B5EF4-FFF2-40B4-BE49-F238E27FC236}">
                <a16:creationId xmlns:a16="http://schemas.microsoft.com/office/drawing/2014/main" id="{FE366643-1536-4B93-9A5B-C90ABFD68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209800"/>
            <a:ext cx="5292725" cy="292417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4400"/>
              <a:t/>
            </a:r>
            <a:br>
              <a:rPr lang="de-DE" altLang="de-DE" sz="4400"/>
            </a:br>
            <a:r>
              <a:rPr lang="de-DE" altLang="de-DE" sz="3200"/>
              <a:t>Eine starke</a:t>
            </a:r>
          </a:p>
          <a:p>
            <a:pPr algn="ctr" eaLnBrk="1" hangingPunct="1"/>
            <a:r>
              <a:rPr lang="de-DE" altLang="de-DE" sz="3200" b="1"/>
              <a:t>Gerichtsbarkeit</a:t>
            </a:r>
          </a:p>
          <a:p>
            <a:pPr algn="ctr" eaLnBrk="1" hangingPunct="1"/>
            <a:endParaRPr lang="de-DE" altLang="de-DE" sz="3200" b="1"/>
          </a:p>
          <a:p>
            <a:pPr algn="ctr" eaLnBrk="1" hangingPunct="1"/>
            <a:endParaRPr lang="de-DE" altLang="de-DE" sz="4400"/>
          </a:p>
        </p:txBody>
      </p:sp>
      <p:pic>
        <p:nvPicPr>
          <p:cNvPr id="7" name="Picture 1028" descr="D:\Bilder\3dwappen.gif">
            <a:extLst>
              <a:ext uri="{FF2B5EF4-FFF2-40B4-BE49-F238E27FC236}">
                <a16:creationId xmlns:a16="http://schemas.microsoft.com/office/drawing/2014/main" id="{60493627-C9CC-496D-94D7-1E1DC8F7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920875"/>
            <a:ext cx="8445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1029">
            <a:extLst>
              <a:ext uri="{FF2B5EF4-FFF2-40B4-BE49-F238E27FC236}">
                <a16:creationId xmlns:a16="http://schemas.microsoft.com/office/drawing/2014/main" id="{AB3512C2-6BB8-48A9-AC29-32DBD68BC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184275"/>
            <a:ext cx="581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/>
              <a:t>Die Sozialgerichtsbarkeit NRW</a:t>
            </a:r>
          </a:p>
        </p:txBody>
      </p:sp>
      <p:sp>
        <p:nvSpPr>
          <p:cNvPr id="10" name="Text Box 1026">
            <a:extLst>
              <a:ext uri="{FF2B5EF4-FFF2-40B4-BE49-F238E27FC236}">
                <a16:creationId xmlns:a16="http://schemas.microsoft.com/office/drawing/2014/main" id="{404D077C-02B9-4572-85D3-BE708BA7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081463"/>
            <a:ext cx="4335463" cy="175418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3200"/>
              <a:t>für eine</a:t>
            </a:r>
          </a:p>
          <a:p>
            <a:pPr algn="ctr" eaLnBrk="1" hangingPunct="1"/>
            <a:r>
              <a:rPr lang="de-DE" altLang="de-DE" sz="3200"/>
              <a:t>soziale Gesellschaft</a:t>
            </a:r>
          </a:p>
          <a:p>
            <a:pPr algn="ctr" eaLnBrk="1" hangingPunct="1"/>
            <a:endParaRPr lang="de-DE" altLang="de-DE" sz="4400"/>
          </a:p>
        </p:txBody>
      </p:sp>
    </p:spTree>
    <p:extLst>
      <p:ext uri="{BB962C8B-B14F-4D97-AF65-F5344CB8AC3E}">
        <p14:creationId xmlns:p14="http://schemas.microsoft.com/office/powerpoint/2010/main" val="27336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0" grpId="0" autoUpdateAnimBg="0"/>
    </p:bldLst>
  </p:timing>
</p:sld>
</file>

<file path=ppt/theme/theme1.xml><?xml version="1.0" encoding="utf-8"?>
<a:theme xmlns:a="http://schemas.openxmlformats.org/drawingml/2006/main" name="Justiz NRW">
  <a:themeElements>
    <a:clrScheme name="Justiz NRW">
      <a:dk1>
        <a:srgbClr val="3C506E"/>
      </a:dk1>
      <a:lt1>
        <a:srgbClr val="FFFFFF"/>
      </a:lt1>
      <a:dk2>
        <a:srgbClr val="333333"/>
      </a:dk2>
      <a:lt2>
        <a:srgbClr val="FFFFFF"/>
      </a:lt2>
      <a:accent1>
        <a:srgbClr val="009036"/>
      </a:accent1>
      <a:accent2>
        <a:srgbClr val="E2001A"/>
      </a:accent2>
      <a:accent3>
        <a:srgbClr val="ACACAC"/>
      </a:accent3>
      <a:accent4>
        <a:srgbClr val="003064"/>
      </a:accent4>
      <a:accent5>
        <a:srgbClr val="882345"/>
      </a:accent5>
      <a:accent6>
        <a:srgbClr val="E1CD00"/>
      </a:accent6>
      <a:hlink>
        <a:srgbClr val="3C506E"/>
      </a:hlink>
      <a:folHlink>
        <a:srgbClr val="00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Präsentation1" id="{E249FA30-E415-4917-92F8-5290211B62DF}" vid="{D973159E-7526-40B0-A389-826AA026B3A1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20161106_Vorlage_Justiz-Online_2016_16zu10</Template>
  <TotalTime>0</TotalTime>
  <Words>291</Words>
  <Application>Microsoft Office PowerPoint</Application>
  <PresentationFormat>Bildschirmpräsentation (16:10)</PresentationFormat>
  <Paragraphs>74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Courier New</vt:lpstr>
      <vt:lpstr>Arial</vt:lpstr>
      <vt:lpstr>Wingdings</vt:lpstr>
      <vt:lpstr>Justiz NRW</vt:lpstr>
      <vt:lpstr>Sozialgericht Dortmund wird digit@l Jahrespressemitteilung 2023  Herausgeber: Der Präsident des Sozialgerichts Dortmund, Peter F. Brückner, Ruhrallee 1 – 3, 44139 Dortmund, Tel.: (0231) 5415-201 Pressesprecherin: Richterin am Sozialgericht a.w.A.f.Ri‘in Petra Maas, Tel.: (0231) 5415-341 Internet: www.sg-dortmund.nrw.de </vt:lpstr>
      <vt:lpstr>Gerichtsbezirk des SG Dortmund</vt:lpstr>
      <vt:lpstr>Rechtsgebiete nach Eingängen 2023</vt:lpstr>
      <vt:lpstr>Verfahrensablauf</vt:lpstr>
      <vt:lpstr>Spruchkörper Eine Kammer beim Sozialgericht Dortmund entscheidet in der Besetzung mit einem Berufsrichter und zwei ehrenamtlichen Richtern </vt:lpstr>
      <vt:lpstr>Entwicklung 2005 - 2023</vt:lpstr>
      <vt:lpstr>Lust auf mehr?</vt:lpstr>
      <vt:lpstr>PowerPoint-Präsentation</vt:lpstr>
    </vt:vector>
  </TitlesOfParts>
  <Company>Justiz Land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des  Sozialgericht Dortmund  Dortmund, den</dc:title>
  <dc:subject>Vorlage</dc:subject>
  <dc:creator>Schmid, Petra</dc:creator>
  <cp:keywords>Nordrhein-Westfalen Design 2007</cp:keywords>
  <dc:description>Diese Vorlage dient zur Erstellung von Präsentationen der Justiz Nordrhein-Westfalen  (c) Justizministerium Nordrhein-Westfalen</dc:description>
  <cp:lastModifiedBy>SGDO Verwaltung,</cp:lastModifiedBy>
  <cp:revision>58</cp:revision>
  <cp:lastPrinted>2024-02-13T11:15:08Z</cp:lastPrinted>
  <dcterms:created xsi:type="dcterms:W3CDTF">2021-10-20T03:44:22Z</dcterms:created>
  <dcterms:modified xsi:type="dcterms:W3CDTF">2024-02-15T09:02:25Z</dcterms:modified>
  <cp:category>Präsentationsvorlage</cp:category>
</cp:coreProperties>
</file>